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8"/>
  </p:notesMasterIdLst>
  <p:handoutMasterIdLst>
    <p:handoutMasterId r:id="rId29"/>
  </p:handoutMasterIdLst>
  <p:sldIdLst>
    <p:sldId id="301" r:id="rId2"/>
    <p:sldId id="313" r:id="rId3"/>
    <p:sldId id="309" r:id="rId4"/>
    <p:sldId id="314" r:id="rId5"/>
    <p:sldId id="315" r:id="rId6"/>
    <p:sldId id="323" r:id="rId7"/>
    <p:sldId id="324" r:id="rId8"/>
    <p:sldId id="326" r:id="rId9"/>
    <p:sldId id="307" r:id="rId10"/>
    <p:sldId id="316" r:id="rId11"/>
    <p:sldId id="306" r:id="rId12"/>
    <p:sldId id="303" r:id="rId13"/>
    <p:sldId id="318" r:id="rId14"/>
    <p:sldId id="327" r:id="rId15"/>
    <p:sldId id="304" r:id="rId16"/>
    <p:sldId id="320" r:id="rId17"/>
    <p:sldId id="319" r:id="rId18"/>
    <p:sldId id="328" r:id="rId19"/>
    <p:sldId id="305" r:id="rId20"/>
    <p:sldId id="322" r:id="rId21"/>
    <p:sldId id="329" r:id="rId22"/>
    <p:sldId id="321" r:id="rId23"/>
    <p:sldId id="312" r:id="rId24"/>
    <p:sldId id="310" r:id="rId25"/>
    <p:sldId id="325" r:id="rId26"/>
    <p:sldId id="311" r:id="rId27"/>
  </p:sldIdLst>
  <p:sldSz cx="27432000" cy="6858000"/>
  <p:notesSz cx="14722475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E6EDA"/>
    <a:srgbClr val="7598E5"/>
    <a:srgbClr val="5883DF"/>
    <a:srgbClr val="8FABE9"/>
    <a:srgbClr val="DFE52C"/>
    <a:srgbClr val="1E2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80" autoAdjust="0"/>
    <p:restoredTop sz="64789" autoAdjust="0"/>
  </p:normalViewPr>
  <p:slideViewPr>
    <p:cSldViewPr>
      <p:cViewPr>
        <p:scale>
          <a:sx n="70" d="100"/>
          <a:sy n="70" d="100"/>
        </p:scale>
        <p:origin x="-6786" y="12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6379739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4653" tIns="67326" rIns="134653" bIns="67326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339331" y="1"/>
            <a:ext cx="6379739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4653" tIns="67326" rIns="134653" bIns="67326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8"/>
            <a:ext cx="6379739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4653" tIns="67326" rIns="134653" bIns="67326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339331" y="8829678"/>
            <a:ext cx="6379739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4653" tIns="67326" rIns="134653" bIns="67326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08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38016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339138" y="0"/>
            <a:ext cx="638016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100F7-1250-4F40-926A-D69CB393E036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87438" y="1162050"/>
            <a:ext cx="125476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71613" y="4473575"/>
            <a:ext cx="117792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638016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339138" y="8829675"/>
            <a:ext cx="638016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E0A05-3955-4F1D-9443-F97FEAEFC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8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E0A05-3955-4F1D-9443-F97FEAEFCB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71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Seismic</a:t>
            </a:r>
            <a:r>
              <a:rPr lang="en-US" baseline="0" dirty="0" smtClean="0"/>
              <a:t> allowable story drift</a:t>
            </a:r>
          </a:p>
          <a:p>
            <a:r>
              <a:rPr lang="en-US" baseline="0" dirty="0" smtClean="0"/>
              <a:t>14.67 is lowest floor to floor height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E0A05-3955-4F1D-9443-F97FEAEFCB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28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Bays slightly smaller than in remainder of building (38’x40’)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E0A05-3955-4F1D-9443-F97FEAEFCB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92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ADA</a:t>
            </a:r>
            <a:r>
              <a:rPr lang="en-US" baseline="0" dirty="0" smtClean="0"/>
              <a:t> compliant walkways</a:t>
            </a:r>
          </a:p>
          <a:p>
            <a:r>
              <a:rPr lang="en-US" baseline="0" dirty="0" smtClean="0"/>
              <a:t>Step up to patio area</a:t>
            </a:r>
          </a:p>
          <a:p>
            <a:r>
              <a:rPr lang="en-US" baseline="0" dirty="0" smtClean="0"/>
              <a:t>Low shrubs, not trees</a:t>
            </a:r>
          </a:p>
          <a:p>
            <a:r>
              <a:rPr lang="en-US" baseline="0" dirty="0" smtClean="0"/>
              <a:t>Patio will sit on compacted fill in order to maximize versatility for the space</a:t>
            </a:r>
          </a:p>
          <a:p>
            <a:r>
              <a:rPr lang="en-US" baseline="0" dirty="0" smtClean="0"/>
              <a:t>All local flowers shown : cup plant, 3 kinds of milkweed, greater fringed gentian</a:t>
            </a:r>
          </a:p>
          <a:p>
            <a:r>
              <a:rPr lang="en-US" baseline="0" dirty="0" smtClean="0"/>
              <a:t>Benches incorporated around the garden</a:t>
            </a:r>
          </a:p>
          <a:p>
            <a:r>
              <a:rPr lang="en-US" baseline="0" dirty="0" smtClean="0"/>
              <a:t>Gardens within the rose planter step up every 6”, with the yellow garden lowest and the light pink garden highest, spiraling towards the sky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E0A05-3955-4F1D-9443-F97FEAEFCB8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46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monolithic due to fluid</a:t>
            </a:r>
            <a:r>
              <a:rPr lang="en-US" baseline="0" dirty="0" smtClean="0"/>
              <a:t> applied quality</a:t>
            </a:r>
          </a:p>
          <a:p>
            <a:r>
              <a:rPr lang="en-US" baseline="0" dirty="0" smtClean="0"/>
              <a:t>Rubberized asphalt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90 mils = .09”</a:t>
            </a:r>
          </a:p>
          <a:p>
            <a:r>
              <a:rPr lang="en-US" dirty="0" smtClean="0"/>
              <a:t>125 mils = .125”</a:t>
            </a:r>
          </a:p>
          <a:p>
            <a:r>
              <a:rPr lang="en-US" dirty="0" smtClean="0"/>
              <a:t>Selected MM6125</a:t>
            </a:r>
          </a:p>
          <a:p>
            <a:r>
              <a:rPr lang="en-US" dirty="0" smtClean="0"/>
              <a:t>Flash</a:t>
            </a:r>
            <a:r>
              <a:rPr lang="en-US" baseline="0" dirty="0" smtClean="0"/>
              <a:t> point is the temperature at which a membrane would ignite</a:t>
            </a:r>
          </a:p>
          <a:p>
            <a:r>
              <a:rPr lang="en-US" baseline="0" dirty="0" smtClean="0"/>
              <a:t>Pinhole test: prod the membrane and look for pinholes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E0A05-3955-4F1D-9443-F97FEAEFCB8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30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Flood Test:</a:t>
            </a:r>
          </a:p>
          <a:p>
            <a:r>
              <a:rPr lang="en-US" dirty="0" smtClean="0"/>
              <a:t>Remove drain plugs slowly so that the drainage</a:t>
            </a:r>
            <a:r>
              <a:rPr lang="en-US" baseline="0" dirty="0" smtClean="0"/>
              <a:t> system doesn’t get ruined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Leakage test: take a 2’x4’ piece of membrane</a:t>
            </a:r>
          </a:p>
          <a:p>
            <a:r>
              <a:rPr lang="en-US" baseline="0" dirty="0" smtClean="0"/>
              <a:t>Exposed to florescent UV condensation</a:t>
            </a:r>
          </a:p>
          <a:p>
            <a:r>
              <a:rPr lang="en-US" baseline="0" dirty="0" smtClean="0"/>
              <a:t>Weathered</a:t>
            </a:r>
          </a:p>
          <a:p>
            <a:r>
              <a:rPr lang="en-US" baseline="0" dirty="0" smtClean="0"/>
              <a:t>6”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Drainage carries less square footage per drain than existing (existing is about 2200 </a:t>
            </a:r>
            <a:r>
              <a:rPr lang="en-US" baseline="0" dirty="0" err="1" smtClean="0"/>
              <a:t>sq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ft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E0A05-3955-4F1D-9443-F97FEAEFCB8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70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E0A05-3955-4F1D-9443-F97FEAEFCB8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59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E0A05-3955-4F1D-9443-F97FEAEFCB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08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E0A05-3955-4F1D-9443-F97FEAEFCB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62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Braced</a:t>
            </a:r>
            <a:r>
              <a:rPr lang="en-US" baseline="0" dirty="0" smtClean="0"/>
              <a:t> frames are fully enclosed inside walls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E0A05-3955-4F1D-9443-F97FEAEFCB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08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E0A05-3955-4F1D-9443-F97FEAEFCB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58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E0A05-3955-4F1D-9443-F97FEAEFCB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86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E0A05-3955-4F1D-9443-F97FEAEFCB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39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E0A05-3955-4F1D-9443-F97FEAEFCB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47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curtains of</a:t>
            </a:r>
            <a:r>
              <a:rPr lang="en-US" baseline="0" dirty="0" smtClean="0"/>
              <a:t> reinforcement </a:t>
            </a:r>
          </a:p>
          <a:p>
            <a:r>
              <a:rPr lang="en-US" baseline="0" dirty="0" smtClean="0"/>
              <a:t>6” thickness technically meets code but distance between curtains would only be 1”, so for constructability, 8” shall be used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E0A05-3955-4F1D-9443-F97FEAEFCB8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92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jp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38101" y="20086"/>
            <a:ext cx="9312443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961" y="382373"/>
            <a:ext cx="7772400" cy="60905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42111" y="-2750"/>
            <a:ext cx="9324473" cy="1907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279979" y="-2749"/>
            <a:ext cx="9144000" cy="6860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6516" y="-30824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Corporate Headquarters</a:t>
            </a:r>
          </a:p>
          <a:p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 Great Lakes Region, USA</a:t>
            </a:r>
            <a:r>
              <a:rPr lang="en-US" sz="4800" dirty="0" smtClean="0">
                <a:latin typeface="+mj-lt"/>
              </a:rPr>
              <a:t>	</a:t>
            </a: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342142" y="56857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+mj-lt"/>
              </a:rPr>
              <a:t>	</a:t>
            </a: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060026" y="1102538"/>
            <a:ext cx="790274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AE Senior Thesis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April 13</a:t>
            </a:r>
            <a:r>
              <a:rPr lang="en-US" sz="3600" baseline="30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th</a:t>
            </a:r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, 2015</a:t>
            </a:r>
          </a:p>
          <a:p>
            <a:pPr algn="ctr"/>
            <a:endParaRPr lang="en-US" sz="3600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</a:endParaRPr>
          </a:p>
          <a:p>
            <a:pPr algn="ctr"/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Mary Julia Haverty</a:t>
            </a:r>
          </a:p>
          <a:p>
            <a:pPr algn="ctr"/>
            <a:endParaRPr lang="en-US" sz="3600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</a:endParaRPr>
          </a:p>
          <a:p>
            <a:pPr algn="ctr"/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Structural Option</a:t>
            </a:r>
          </a:p>
          <a:p>
            <a:pPr algn="ctr"/>
            <a:endParaRPr lang="en-US" sz="3600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</a:endParaRPr>
          </a:p>
          <a:p>
            <a:pPr algn="ctr"/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Advisor H. </a:t>
            </a:r>
            <a:r>
              <a:rPr lang="en-US" sz="36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Sustersic</a:t>
            </a:r>
            <a:endParaRPr lang="en-US" sz="3600" dirty="0" smtClean="0">
              <a:solidFill>
                <a:schemeClr val="tx2">
                  <a:lumMod val="20000"/>
                  <a:lumOff val="80000"/>
                </a:schemeClr>
              </a:solidFill>
              <a:latin typeface="+mj-lt"/>
            </a:endParaRP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9992226" y="6038939"/>
            <a:ext cx="7331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Image Courtesy: RTKL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805117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8363" y="10043"/>
            <a:ext cx="9144000" cy="6858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54142" y="-2750"/>
            <a:ext cx="9324473" cy="6860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700" y="137881"/>
            <a:ext cx="85344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Corporate Headquarters</a:t>
            </a:r>
            <a:endParaRPr lang="en-US" sz="2400" dirty="0" smtClean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Introduction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Problem Statement and Solution</a:t>
            </a:r>
          </a:p>
          <a:p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Structural Depth</a:t>
            </a:r>
          </a:p>
          <a:p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Gravity System</a:t>
            </a:r>
          </a:p>
          <a:p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Gravity Loads</a:t>
            </a:r>
          </a:p>
          <a:p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Typical Roof Bay</a:t>
            </a:r>
          </a:p>
          <a:p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Typical Floor Bay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		Columns</a:t>
            </a:r>
          </a:p>
          <a:p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Vibration Considerations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Lateral System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Green Roof Breadth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Enclosures Breadth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Conclusion</a:t>
            </a:r>
          </a:p>
          <a:p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342142" y="56857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+mj-lt"/>
              </a:rPr>
              <a:t>	</a:t>
            </a: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469855" y="113792"/>
            <a:ext cx="8548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Gravity System- Typical 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Roof</a:t>
            </a:r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 Bay</a:t>
            </a:r>
            <a:endParaRPr lang="en-US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897974" y="10043"/>
            <a:ext cx="9534026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793584" y="6101198"/>
            <a:ext cx="6095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21363077" y="6167242"/>
            <a:ext cx="152400" cy="427900"/>
          </a:xfrm>
          <a:prstGeom prst="up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/>
          <p:nvPr/>
        </p:nvPicPr>
        <p:blipFill>
          <a:blip r:embed="rId3"/>
          <a:stretch>
            <a:fillRect/>
          </a:stretch>
        </p:blipFill>
        <p:spPr>
          <a:xfrm>
            <a:off x="21639542" y="982511"/>
            <a:ext cx="5420334" cy="514168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4315559" y="4876800"/>
            <a:ext cx="609600" cy="685800"/>
          </a:xfrm>
          <a:prstGeom prst="rect">
            <a:avLst/>
          </a:prstGeom>
          <a:solidFill>
            <a:schemeClr val="accent1">
              <a:alpha val="25882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21363077" y="1207139"/>
            <a:ext cx="2952482" cy="366966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391607" y="5450249"/>
            <a:ext cx="2923951" cy="7679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660099" y="812359"/>
            <a:ext cx="7772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tx2"/>
                </a:solidFill>
                <a:latin typeface="+mn-lt"/>
              </a:rPr>
              <a:t>Typical Bay</a:t>
            </a:r>
            <a:endParaRPr lang="en-US" u="sng" dirty="0">
              <a:solidFill>
                <a:schemeClr val="tx2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1.5 VLR 18 gauge composite deck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4” normal weight topping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Achieves two hour fire rating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2"/>
                </a:solidFill>
                <a:latin typeface="+mn-lt"/>
              </a:rPr>
              <a:t>Unshored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, 2 span construction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Joists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28LH10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4.75’ spacing</a:t>
            </a:r>
          </a:p>
          <a:p>
            <a:endParaRPr lang="en-US" dirty="0">
              <a:solidFill>
                <a:schemeClr val="tx2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Joist Girders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36G8N26.2K</a:t>
            </a:r>
          </a:p>
          <a:p>
            <a:endParaRPr lang="en-US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Joists and girders to be fire proofed for a two hour fire rating</a:t>
            </a:r>
            <a:endParaRPr lang="en-US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Deflection controlled depths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Designed using RAM Structural System</a:t>
            </a:r>
          </a:p>
          <a:p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435386" y="109807"/>
            <a:ext cx="8548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Steel Joist System Roof Redesign</a:t>
            </a:r>
            <a:endParaRPr lang="en-US" sz="3200" b="1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221200" y="1498229"/>
            <a:ext cx="0" cy="37214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7612457" y="1068681"/>
            <a:ext cx="358340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669882" y="3131953"/>
            <a:ext cx="7399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40’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100131" y="637794"/>
            <a:ext cx="7399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38’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6711" y="1217182"/>
            <a:ext cx="3974896" cy="423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9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8363" y="10043"/>
            <a:ext cx="9144000" cy="6858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54142" y="-2750"/>
            <a:ext cx="9324473" cy="6860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700" y="137881"/>
            <a:ext cx="85344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Corporate Headquarters</a:t>
            </a:r>
            <a:endParaRPr lang="en-US" sz="2400" dirty="0" smtClean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Introduction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Problem Statement and Solution</a:t>
            </a:r>
          </a:p>
          <a:p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Structural Depth</a:t>
            </a:r>
          </a:p>
          <a:p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Gravity System</a:t>
            </a:r>
          </a:p>
          <a:p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Gravity Loads</a:t>
            </a:r>
          </a:p>
          <a:p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Typical Roof Bay</a:t>
            </a:r>
          </a:p>
          <a:p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Typical Floor Bay</a:t>
            </a:r>
          </a:p>
          <a:p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Columns</a:t>
            </a:r>
          </a:p>
          <a:p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Vibration Considerations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Lateral System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Green Roof Breadth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Enclosures Breadth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Conclusion</a:t>
            </a:r>
          </a:p>
          <a:p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342142" y="56857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+mj-lt"/>
              </a:rPr>
              <a:t>	</a:t>
            </a: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469855" y="113792"/>
            <a:ext cx="8548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Gravity System- Typical 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</a:rPr>
              <a:t>Floor</a:t>
            </a:r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 Bay</a:t>
            </a:r>
            <a:endParaRPr lang="en-US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149637" y="-1375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793584" y="6101198"/>
            <a:ext cx="6095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endParaRPr lang="en-US" sz="3200" b="0" cap="none" spc="0" dirty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9198" y="1627182"/>
            <a:ext cx="3740202" cy="38892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15696" y="1026607"/>
            <a:ext cx="5221793" cy="5221793"/>
          </a:xfrm>
          <a:prstGeom prst="rect">
            <a:avLst/>
          </a:prstGeom>
        </p:spPr>
      </p:pic>
      <p:sp>
        <p:nvSpPr>
          <p:cNvPr id="16" name="Up Arrow 15"/>
          <p:cNvSpPr/>
          <p:nvPr/>
        </p:nvSpPr>
        <p:spPr>
          <a:xfrm>
            <a:off x="21363077" y="6167242"/>
            <a:ext cx="152400" cy="427900"/>
          </a:xfrm>
          <a:prstGeom prst="up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/>
          <p:nvPr/>
        </p:nvPicPr>
        <p:blipFill>
          <a:blip r:embed="rId5"/>
          <a:stretch>
            <a:fillRect/>
          </a:stretch>
        </p:blipFill>
        <p:spPr>
          <a:xfrm>
            <a:off x="21679814" y="980495"/>
            <a:ext cx="5470447" cy="522284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4384000" y="4876800"/>
            <a:ext cx="609600" cy="685800"/>
          </a:xfrm>
          <a:prstGeom prst="rect">
            <a:avLst/>
          </a:prstGeom>
          <a:solidFill>
            <a:schemeClr val="accent5">
              <a:alpha val="25882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21309400" y="5516424"/>
            <a:ext cx="3074600" cy="4617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689575" y="865070"/>
            <a:ext cx="77724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tx2"/>
                </a:solidFill>
                <a:latin typeface="+mn-lt"/>
              </a:rPr>
              <a:t>Typical Bay</a:t>
            </a:r>
          </a:p>
          <a:p>
            <a:endParaRPr lang="en-US" u="sng" dirty="0">
              <a:solidFill>
                <a:schemeClr val="tx2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1.5 VLR 18 gauge composite deck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3 ¼” lightweight topping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Achieves two hour fire rating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2"/>
                </a:solidFill>
                <a:latin typeface="+mn-lt"/>
              </a:rPr>
              <a:t>Unshored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, 2 span construction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Joists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28LH09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4.75’ spacing</a:t>
            </a:r>
          </a:p>
          <a:p>
            <a:endParaRPr lang="en-US" dirty="0">
              <a:solidFill>
                <a:schemeClr val="tx2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Joist Girders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36G8N23.7K</a:t>
            </a:r>
          </a:p>
          <a:p>
            <a:endParaRPr lang="en-US" dirty="0">
              <a:solidFill>
                <a:schemeClr val="tx2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Joists and girders to be fire proofed for a two hour fire rating</a:t>
            </a:r>
          </a:p>
          <a:p>
            <a:endParaRPr lang="en-US" dirty="0">
              <a:solidFill>
                <a:schemeClr val="tx2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Deflection controlled depths</a:t>
            </a:r>
          </a:p>
          <a:p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1309400" y="1627182"/>
            <a:ext cx="3074600" cy="324961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435386" y="109807"/>
            <a:ext cx="8548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+mj-lt"/>
              </a:rPr>
              <a:t>Steel Joist System Floor Redesign</a:t>
            </a:r>
            <a:endParaRPr lang="en-US" sz="3200" b="1" dirty="0">
              <a:solidFill>
                <a:srgbClr val="00B0F0"/>
              </a:solidFill>
              <a:latin typeface="+mj-lt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7221200" y="1828800"/>
            <a:ext cx="0" cy="368762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7754600" y="1295400"/>
            <a:ext cx="334378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6458842" y="3429000"/>
            <a:ext cx="7399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40’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019168" y="835764"/>
            <a:ext cx="7399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38’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9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8363" y="10043"/>
            <a:ext cx="9144000" cy="6858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54142" y="-2750"/>
            <a:ext cx="9324473" cy="6860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700" y="137881"/>
            <a:ext cx="85344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Corporate Headquarters</a:t>
            </a:r>
            <a:endParaRPr lang="en-US" sz="2400" dirty="0" smtClean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Introduction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Problem Statement and Solution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Structural Depth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Gravity System</a:t>
            </a:r>
          </a:p>
          <a:p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Gravity Loads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	Typical Roof Bay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	Typical Floor Bay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Columns</a:t>
            </a:r>
          </a:p>
          <a:p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Vibration Considerations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Lateral System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Green Roof Breadth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Enclosures Breadth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Conclusion</a:t>
            </a:r>
          </a:p>
          <a:p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342142" y="56857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+mj-lt"/>
              </a:rPr>
              <a:t>	</a:t>
            </a: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275968" y="-275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469855" y="113792"/>
            <a:ext cx="8548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Gravity System- Columns</a:t>
            </a:r>
            <a:endParaRPr lang="en-US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97423" y="824391"/>
            <a:ext cx="775158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Wide flange steel columns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Typical sizes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W14x132 (interior)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W12x79 (exterior)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Spliced on level 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Designed using RAM Structural Systems- Columns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Live Load Reduction</a:t>
            </a:r>
          </a:p>
          <a:p>
            <a:endParaRPr lang="en-US" dirty="0">
              <a:solidFill>
                <a:schemeClr val="tx2"/>
              </a:solidFill>
              <a:latin typeface="+mn-lt"/>
            </a:endParaRPr>
          </a:p>
          <a:p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					L=41 </a:t>
            </a:r>
            <a:r>
              <a:rPr lang="en-US" dirty="0" err="1" smtClean="0">
                <a:solidFill>
                  <a:schemeClr val="tx2"/>
                </a:solidFill>
                <a:latin typeface="+mn-lt"/>
              </a:rPr>
              <a:t>psf</a:t>
            </a:r>
            <a:endParaRPr lang="en-US" dirty="0">
              <a:solidFill>
                <a:schemeClr val="tx2"/>
              </a:solidFill>
              <a:latin typeface="+mn-lt"/>
            </a:endParaRPr>
          </a:p>
          <a:p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endParaRPr lang="en-US" dirty="0">
              <a:solidFill>
                <a:schemeClr val="tx2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Lo=65 </a:t>
            </a:r>
            <a:r>
              <a:rPr lang="en-US" dirty="0" err="1" smtClean="0">
                <a:solidFill>
                  <a:schemeClr val="tx2"/>
                </a:solidFill>
                <a:latin typeface="+mn-lt"/>
              </a:rPr>
              <a:t>psf</a:t>
            </a: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KLL=1.0</a:t>
            </a: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At=38’x40’ = 1520 </a:t>
            </a:r>
            <a:r>
              <a:rPr lang="en-US" dirty="0" err="1" smtClean="0">
                <a:solidFill>
                  <a:schemeClr val="tx2"/>
                </a:solidFill>
                <a:latin typeface="+mn-lt"/>
              </a:rPr>
              <a:t>sq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+mn-lt"/>
              </a:rPr>
              <a:t>ft</a:t>
            </a:r>
            <a:endParaRPr lang="en-US" dirty="0">
              <a:solidFill>
                <a:schemeClr val="tx2"/>
              </a:solidFill>
              <a:latin typeface="+mn-lt"/>
            </a:endParaRPr>
          </a:p>
          <a:p>
            <a:endParaRPr lang="en-US" dirty="0" smtClean="0">
              <a:latin typeface="+mn-lt"/>
            </a:endParaRPr>
          </a:p>
        </p:txBody>
      </p:sp>
      <p:pic>
        <p:nvPicPr>
          <p:cNvPr id="21" name="Picture 20"/>
          <p:cNvPicPr/>
          <p:nvPr/>
        </p:nvPicPr>
        <p:blipFill>
          <a:blip r:embed="rId3"/>
          <a:stretch>
            <a:fillRect/>
          </a:stretch>
        </p:blipFill>
        <p:spPr>
          <a:xfrm>
            <a:off x="21868721" y="872685"/>
            <a:ext cx="4937180" cy="46129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3773" y="400326"/>
            <a:ext cx="2208630" cy="3622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39820" y="376456"/>
            <a:ext cx="2000184" cy="35102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7942" y="3760810"/>
            <a:ext cx="3458893" cy="10397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665" y="4211444"/>
            <a:ext cx="5066215" cy="2548349"/>
          </a:xfrm>
          <a:prstGeom prst="rect">
            <a:avLst/>
          </a:prstGeom>
        </p:spPr>
      </p:pic>
      <p:sp>
        <p:nvSpPr>
          <p:cNvPr id="16" name="Text Box 162"/>
          <p:cNvSpPr txBox="1"/>
          <p:nvPr/>
        </p:nvSpPr>
        <p:spPr>
          <a:xfrm>
            <a:off x="20071691" y="6132915"/>
            <a:ext cx="735064" cy="9516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n>
                  <a:noFill/>
                </a:ln>
                <a:solidFill>
                  <a:schemeClr val="tx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19817326" y="6132915"/>
            <a:ext cx="366509" cy="439088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03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259926" y="10043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7233" y="137882"/>
            <a:ext cx="9150171" cy="59817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8363" y="10043"/>
            <a:ext cx="9144000" cy="6858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54142" y="-2750"/>
            <a:ext cx="9324473" cy="6860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700" y="137881"/>
            <a:ext cx="85344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Corporate Headquarters</a:t>
            </a:r>
            <a:endParaRPr lang="en-US" sz="2400" dirty="0" smtClean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Introduction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Problem Statement and Solution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Structural Depth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Gravity System</a:t>
            </a:r>
          </a:p>
          <a:p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Gravity Loads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	Typical Roof Bay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	Typical Floor Bay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	Columns</a:t>
            </a:r>
          </a:p>
          <a:p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Vibration Considerations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Lateral System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Green Roof Breadth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Enclosures Breadth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Conclusion</a:t>
            </a:r>
          </a:p>
          <a:p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342142" y="56857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+mj-lt"/>
              </a:rPr>
              <a:t>	</a:t>
            </a: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15" name="Text Box 162"/>
          <p:cNvSpPr txBox="1"/>
          <p:nvPr/>
        </p:nvSpPr>
        <p:spPr>
          <a:xfrm>
            <a:off x="19726843" y="5092252"/>
            <a:ext cx="735064" cy="9516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n>
                  <a:noFill/>
                </a:ln>
                <a:solidFill>
                  <a:schemeClr val="tx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9565487" y="4942918"/>
            <a:ext cx="322713" cy="507496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469855" y="113792"/>
            <a:ext cx="8548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Gravity System- Vibration Considerations</a:t>
            </a:r>
            <a:endParaRPr lang="en-US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28545" y="1022997"/>
            <a:ext cx="7772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Major area of concern in steel joist floor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Helped limit joist spacing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Upper floors of building primary concern</a:t>
            </a:r>
          </a:p>
          <a:p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r>
              <a:rPr lang="en-US" dirty="0" err="1" smtClean="0">
                <a:solidFill>
                  <a:schemeClr val="tx2"/>
                </a:solidFill>
                <a:latin typeface="+mn-lt"/>
              </a:rPr>
              <a:t>Ap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/g &lt; 0.005 for office areas</a:t>
            </a:r>
          </a:p>
          <a:p>
            <a:endParaRPr lang="en-US" dirty="0">
              <a:solidFill>
                <a:schemeClr val="tx2"/>
              </a:solidFill>
              <a:latin typeface="+mn-lt"/>
            </a:endParaRPr>
          </a:p>
          <a:p>
            <a:r>
              <a:rPr lang="en-US" dirty="0" err="1" smtClean="0">
                <a:solidFill>
                  <a:schemeClr val="tx2"/>
                </a:solidFill>
                <a:latin typeface="+mn-lt"/>
              </a:rPr>
              <a:t>Fn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= 2.6 Hz</a:t>
            </a:r>
          </a:p>
          <a:p>
            <a:r>
              <a:rPr lang="en-US" dirty="0" err="1" smtClean="0">
                <a:solidFill>
                  <a:schemeClr val="tx2"/>
                </a:solidFill>
                <a:latin typeface="+mn-lt"/>
              </a:rPr>
              <a:t>Ap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/g = 0.0015</a:t>
            </a:r>
          </a:p>
          <a:p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endParaRPr lang="en-US" dirty="0">
              <a:solidFill>
                <a:schemeClr val="tx2"/>
              </a:solidFill>
              <a:latin typeface="+mn-lt"/>
            </a:endParaRPr>
          </a:p>
          <a:p>
            <a:endParaRPr lang="en-US" dirty="0">
              <a:solidFill>
                <a:schemeClr val="tx2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Criteria found in AISC Design Guide 11, </a:t>
            </a:r>
            <a:r>
              <a:rPr lang="en-US" dirty="0" err="1" smtClean="0">
                <a:solidFill>
                  <a:schemeClr val="tx2"/>
                </a:solidFill>
                <a:latin typeface="+mn-lt"/>
              </a:rPr>
              <a:t>Ch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4, Design for Walking Excitation</a:t>
            </a:r>
            <a:endParaRPr lang="en-US" dirty="0">
              <a:solidFill>
                <a:schemeClr val="tx2"/>
              </a:solidFill>
              <a:latin typeface="+mn-lt"/>
            </a:endParaRPr>
          </a:p>
          <a:p>
            <a:endParaRPr lang="en-US" dirty="0" smtClean="0">
              <a:latin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4073" y="2731092"/>
            <a:ext cx="3581400" cy="141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6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262938" y="-10043"/>
            <a:ext cx="9172074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18435" y="-10043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8363" y="10043"/>
            <a:ext cx="9144000" cy="6858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54142" y="-2750"/>
            <a:ext cx="9336505" cy="6860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7519" y="10043"/>
            <a:ext cx="85344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Corporate Headquarters</a:t>
            </a:r>
            <a:endParaRPr lang="en-US" sz="2400" dirty="0" smtClean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Introduction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Problem Statement and Solution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Structural Depth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Gravity System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Lateral System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Green Roof Breadth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Enclosures Breadth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Conclusion</a:t>
            </a:r>
          </a:p>
          <a:p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342142" y="56857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+mj-lt"/>
              </a:rPr>
              <a:t>	</a:t>
            </a: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93705" y="2106373"/>
            <a:ext cx="8548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chemeClr val="tx2"/>
                </a:solidFill>
                <a:latin typeface="+mj-lt"/>
              </a:rPr>
              <a:t>Lateral System</a:t>
            </a:r>
            <a:endParaRPr lang="en-US" sz="5400" b="1" u="sng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4142" y="373705"/>
            <a:ext cx="7772400" cy="609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1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8363" y="10043"/>
            <a:ext cx="9144000" cy="6858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54142" y="-2750"/>
            <a:ext cx="9324473" cy="6860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700" y="137881"/>
            <a:ext cx="85344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Corporate Headquarters</a:t>
            </a:r>
            <a:endParaRPr lang="en-US" sz="2400" dirty="0" smtClean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Introduction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Problem Statement and Solution</a:t>
            </a:r>
          </a:p>
          <a:p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Structural Depth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Gravity System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Lateral System</a:t>
            </a:r>
          </a:p>
          <a:p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Lateral Loads</a:t>
            </a:r>
          </a:p>
          <a:p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Shear Wall Design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		Story Drift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Green Roof Breadth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Enclosures Breadth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Conclusion</a:t>
            </a:r>
          </a:p>
          <a:p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342142" y="56857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+mj-lt"/>
              </a:rPr>
              <a:t>	</a:t>
            </a: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554075" y="155446"/>
            <a:ext cx="8548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Lateral System- Lateral Loads</a:t>
            </a:r>
            <a:endParaRPr lang="en-US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59926" y="10043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649326" y="895667"/>
            <a:ext cx="777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East-West Wind Pressures Now Control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9936" y="1676058"/>
            <a:ext cx="5123114" cy="45714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6397" y="1688090"/>
            <a:ext cx="5123114" cy="45714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590" y="1588843"/>
            <a:ext cx="4771525" cy="465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8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8363" y="10043"/>
            <a:ext cx="9144000" cy="6858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54142" y="-2750"/>
            <a:ext cx="9324473" cy="6860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700" y="137881"/>
            <a:ext cx="85344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Corporate Headquarters</a:t>
            </a:r>
            <a:endParaRPr lang="en-US" sz="2400" dirty="0" smtClean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Introduction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Problem Statement and Solution</a:t>
            </a:r>
          </a:p>
          <a:p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Structural Depth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Gravity System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Lateral System</a:t>
            </a:r>
          </a:p>
          <a:p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Lateral Loads</a:t>
            </a:r>
          </a:p>
          <a:p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Shear Wall Design</a:t>
            </a:r>
          </a:p>
          <a:p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Story Drift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Green Roof Breadth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Enclosures Breadth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Conclusion</a:t>
            </a:r>
          </a:p>
          <a:p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342142" y="56857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+mj-lt"/>
              </a:rPr>
              <a:t>	</a:t>
            </a: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427745" y="137881"/>
            <a:ext cx="8548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Lateral System- Shear Wall Design</a:t>
            </a:r>
            <a:endParaRPr lang="en-US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59926" y="10043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754508" y="1219200"/>
            <a:ext cx="77724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tx2"/>
                </a:solidFill>
                <a:latin typeface="+mn-lt"/>
              </a:rPr>
              <a:t>Reinforced Concrete Shear Walls</a:t>
            </a:r>
          </a:p>
          <a:p>
            <a:endParaRPr lang="en-US" u="sng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Eight reinforced concrete shear walls</a:t>
            </a:r>
          </a:p>
          <a:p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Retained locations of existing lateral system</a:t>
            </a:r>
          </a:p>
          <a:p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Reinforced with minimum reinforcement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#4’s at 12” O.C. horizontal and vertical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8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” thickness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9117983" y="188978"/>
            <a:ext cx="7488451" cy="347073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20921279" y="3780797"/>
            <a:ext cx="3376126" cy="2735900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5"/>
          <a:stretch>
            <a:fillRect/>
          </a:stretch>
        </p:blipFill>
        <p:spPr>
          <a:xfrm>
            <a:off x="15310058" y="3448627"/>
            <a:ext cx="2780423" cy="298438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7" name="Oval 16"/>
          <p:cNvSpPr/>
          <p:nvPr/>
        </p:nvSpPr>
        <p:spPr>
          <a:xfrm>
            <a:off x="22314460" y="5383606"/>
            <a:ext cx="373613" cy="24155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8" name="Straight Connector 17"/>
          <p:cNvCxnSpPr>
            <a:endCxn id="17" idx="0"/>
          </p:cNvCxnSpPr>
          <p:nvPr/>
        </p:nvCxnSpPr>
        <p:spPr>
          <a:xfrm>
            <a:off x="18094836" y="3448627"/>
            <a:ext cx="4406431" cy="19349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7" idx="3"/>
          </p:cNvCxnSpPr>
          <p:nvPr/>
        </p:nvCxnSpPr>
        <p:spPr>
          <a:xfrm flipV="1">
            <a:off x="18085311" y="5589782"/>
            <a:ext cx="4283863" cy="8432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62"/>
          <p:cNvSpPr txBox="1"/>
          <p:nvPr/>
        </p:nvSpPr>
        <p:spPr>
          <a:xfrm>
            <a:off x="25030423" y="2938647"/>
            <a:ext cx="735064" cy="9516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24776058" y="2938647"/>
            <a:ext cx="366509" cy="4390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46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8363" y="10043"/>
            <a:ext cx="9144000" cy="6858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54142" y="-2750"/>
            <a:ext cx="9324473" cy="6860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700" y="137881"/>
            <a:ext cx="85344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Corporate Headquarters</a:t>
            </a:r>
            <a:endParaRPr lang="en-US" sz="2400" dirty="0" smtClean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Introduction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Problem Statement and Solution</a:t>
            </a:r>
          </a:p>
          <a:p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Structural Depth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Gravity System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Lateral System</a:t>
            </a:r>
          </a:p>
          <a:p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Lateral Loads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	Shear Wall Design</a:t>
            </a:r>
          </a:p>
          <a:p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Story Drift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Green Roof Breadth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Enclosures Breadth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Conclusion</a:t>
            </a:r>
          </a:p>
          <a:p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342142" y="56857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+mj-lt"/>
              </a:rPr>
              <a:t>	</a:t>
            </a: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427745" y="137881"/>
            <a:ext cx="8548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Lateral System- Story Drift</a:t>
            </a:r>
            <a:endParaRPr lang="en-US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59926" y="10043"/>
            <a:ext cx="9226216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554075" y="860537"/>
            <a:ext cx="7772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Wind drift limit</a:t>
            </a:r>
          </a:p>
          <a:p>
            <a:endParaRPr lang="en-US" dirty="0">
              <a:solidFill>
                <a:schemeClr val="tx2"/>
              </a:solidFill>
              <a:latin typeface="+mn-lt"/>
            </a:endParaRPr>
          </a:p>
          <a:p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endParaRPr lang="en-US" dirty="0">
              <a:solidFill>
                <a:schemeClr val="tx2"/>
              </a:solidFill>
              <a:latin typeface="+mn-lt"/>
            </a:endParaRPr>
          </a:p>
          <a:p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r>
              <a:rPr lang="en-US" dirty="0" smtClean="0">
                <a:solidFill>
                  <a:srgbClr val="7030A0"/>
                </a:solidFill>
                <a:latin typeface="+mn-lt"/>
              </a:rPr>
              <a:t>Seismic drift limit</a:t>
            </a:r>
            <a:endParaRPr lang="en-US" dirty="0">
              <a:solidFill>
                <a:srgbClr val="7030A0"/>
              </a:solidFill>
              <a:latin typeface="+mn-lt"/>
            </a:endParaRPr>
          </a:p>
          <a:p>
            <a:endParaRPr lang="en-US" dirty="0" smtClean="0"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8128" y="722656"/>
            <a:ext cx="9009326" cy="47556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6232" y="4406303"/>
            <a:ext cx="8225867" cy="19148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9850" y="1641968"/>
            <a:ext cx="6762326" cy="6440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9850" y="3282399"/>
            <a:ext cx="6586362" cy="66719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1190360" y="1378955"/>
            <a:ext cx="1122947" cy="228600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1190359" y="4038600"/>
            <a:ext cx="1122947" cy="228600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899496" y="6065892"/>
            <a:ext cx="1122947" cy="228600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2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262938" y="-10043"/>
            <a:ext cx="9172074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18435" y="-10043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8363" y="10043"/>
            <a:ext cx="9144000" cy="6858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54142" y="-2750"/>
            <a:ext cx="9336505" cy="6860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7519" y="10043"/>
            <a:ext cx="85344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Corporate Headquarters</a:t>
            </a:r>
            <a:endParaRPr lang="en-US" sz="2400" dirty="0" smtClean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Introduction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Problem Statement and Solution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Structural Depth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Gravity System</a:t>
            </a:r>
          </a:p>
          <a:p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Lateral System</a:t>
            </a:r>
          </a:p>
          <a:p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Green Roof Breadth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Enclosures Breadth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Conclusion</a:t>
            </a:r>
          </a:p>
          <a:p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342142" y="56857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+mj-lt"/>
              </a:rPr>
              <a:t>	</a:t>
            </a: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93705" y="2106373"/>
            <a:ext cx="8548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chemeClr val="tx2"/>
                </a:solidFill>
                <a:latin typeface="+mj-lt"/>
              </a:rPr>
              <a:t>Green Roof Breadth</a:t>
            </a:r>
            <a:endParaRPr lang="en-US" sz="5400" b="1" u="sng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4142" y="373705"/>
            <a:ext cx="7772400" cy="609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9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8363" y="10043"/>
            <a:ext cx="9144000" cy="6858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54142" y="-2750"/>
            <a:ext cx="9324473" cy="6860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700" y="137881"/>
            <a:ext cx="85344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Corporate Headquarters</a:t>
            </a:r>
            <a:endParaRPr lang="en-US" sz="2400" dirty="0" smtClean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Introduction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Problem Statement and Solution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Structural Depth</a:t>
            </a:r>
          </a:p>
          <a:p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Green Roof Breadth</a:t>
            </a:r>
          </a:p>
          <a:p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Loading and Framing</a:t>
            </a:r>
          </a:p>
          <a:p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Design and Materials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Enclosures Breadth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Conclusion</a:t>
            </a:r>
          </a:p>
          <a:p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342142" y="56857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+mj-lt"/>
              </a:rPr>
              <a:t>	</a:t>
            </a: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29658" y="66992"/>
            <a:ext cx="9698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Green Roof Breadth- Loading and Framing</a:t>
            </a:r>
            <a:endParaRPr lang="en-US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59926" y="10043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753132" y="936617"/>
            <a:ext cx="7772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Tree area removed in order to decrease dead load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Steel beams and girders necessary to carry load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Slightly smaller bays (38’x38’)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Average beam size W24x55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6.67’ spacing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1” camber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Average girder size W40x167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½” camber</a:t>
            </a:r>
          </a:p>
          <a:p>
            <a:endParaRPr lang="en-US" dirty="0">
              <a:solidFill>
                <a:schemeClr val="tx2"/>
              </a:solidFill>
              <a:latin typeface="+mn-lt"/>
            </a:endParaRPr>
          </a:p>
          <a:p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0542" y="347347"/>
            <a:ext cx="4417271" cy="5929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4"/>
          <a:stretch>
            <a:fillRect/>
          </a:stretch>
        </p:blipFill>
        <p:spPr>
          <a:xfrm>
            <a:off x="17429948" y="718759"/>
            <a:ext cx="4465910" cy="5049949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22102634" y="936617"/>
            <a:ext cx="0" cy="45545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7776018" y="6028001"/>
            <a:ext cx="386478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102634" y="2801080"/>
            <a:ext cx="7399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38’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270572" y="6071872"/>
            <a:ext cx="7399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38’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/>
          <a:stretch>
            <a:fillRect/>
          </a:stretch>
        </p:blipFill>
        <p:spPr>
          <a:xfrm>
            <a:off x="13766125" y="3668320"/>
            <a:ext cx="3045330" cy="28403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275424" y="4876800"/>
            <a:ext cx="345576" cy="446326"/>
          </a:xfrm>
          <a:prstGeom prst="rect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15621000" y="5323126"/>
            <a:ext cx="1854876" cy="445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5621000" y="708716"/>
            <a:ext cx="1842844" cy="4168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60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8363" y="10043"/>
            <a:ext cx="9144000" cy="6858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54142" y="-2750"/>
            <a:ext cx="9324473" cy="6860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7519" y="10043"/>
            <a:ext cx="85344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Corporate Headquarters</a:t>
            </a:r>
            <a:endParaRPr lang="en-US" sz="2400" dirty="0" smtClean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Introduction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Problem Statement and Solution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Structural Depth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Gravity System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Lateral System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Green Roof Breadth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Enclosures Breadth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Conclusion</a:t>
            </a:r>
          </a:p>
          <a:p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342142" y="56857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+mj-lt"/>
              </a:rPr>
              <a:t>	</a:t>
            </a: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259926" y="-10043"/>
            <a:ext cx="9172074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4263059" y="958629"/>
            <a:ext cx="3895225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  <a:latin typeface="+mn-lt"/>
              </a:rPr>
              <a:t>Project Team</a:t>
            </a:r>
          </a:p>
          <a:p>
            <a:endParaRPr lang="en-US" u="sng" dirty="0" smtClean="0">
              <a:solidFill>
                <a:schemeClr val="tx2"/>
              </a:solidFill>
              <a:latin typeface="+mn-lt"/>
            </a:endParaRPr>
          </a:p>
          <a:p>
            <a:r>
              <a:rPr lang="en-US" b="1" dirty="0" smtClean="0">
                <a:solidFill>
                  <a:schemeClr val="tx2"/>
                </a:solidFill>
                <a:latin typeface="+mn-lt"/>
              </a:rPr>
              <a:t>RTKL: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Architect, Structural Engineer, Mechanical Engineer, Electrical Engineer, Plumbing, Telecommunications</a:t>
            </a:r>
          </a:p>
          <a:p>
            <a:endParaRPr lang="en-US" dirty="0">
              <a:solidFill>
                <a:schemeClr val="tx2"/>
              </a:solidFill>
              <a:latin typeface="+mn-lt"/>
            </a:endParaRPr>
          </a:p>
          <a:p>
            <a:r>
              <a:rPr lang="en-US" b="1" dirty="0" smtClean="0">
                <a:solidFill>
                  <a:schemeClr val="tx2"/>
                </a:solidFill>
                <a:latin typeface="+mn-lt"/>
              </a:rPr>
              <a:t>Mark G. Anderson Consultants: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Project Management </a:t>
            </a:r>
          </a:p>
          <a:p>
            <a:endParaRPr lang="en-US" dirty="0">
              <a:solidFill>
                <a:schemeClr val="tx2"/>
              </a:solidFill>
              <a:latin typeface="+mn-lt"/>
            </a:endParaRPr>
          </a:p>
          <a:p>
            <a:r>
              <a:rPr lang="en-US" b="1" dirty="0">
                <a:solidFill>
                  <a:schemeClr val="tx2"/>
                </a:solidFill>
                <a:latin typeface="+mn-lt"/>
              </a:rPr>
              <a:t>Neff and Associates: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Civil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Engineer</a:t>
            </a:r>
          </a:p>
          <a:p>
            <a:endParaRPr lang="en-US" dirty="0">
              <a:solidFill>
                <a:schemeClr val="tx2"/>
              </a:solidFill>
              <a:latin typeface="+mn-lt"/>
            </a:endParaRPr>
          </a:p>
          <a:p>
            <a:r>
              <a:rPr lang="en-US" b="1" dirty="0">
                <a:solidFill>
                  <a:schemeClr val="tx2"/>
                </a:solidFill>
                <a:latin typeface="+mn-lt"/>
              </a:rPr>
              <a:t>Keith Davis Group, LLC: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Roof and Waterproofing Consultant</a:t>
            </a:r>
          </a:p>
          <a:p>
            <a:endParaRPr lang="en-US" dirty="0">
              <a:solidFill>
                <a:schemeClr val="tx2"/>
              </a:solidFill>
              <a:latin typeface="+mn-lt"/>
            </a:endParaRP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483513" y="471814"/>
            <a:ext cx="38049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+mn-lt"/>
              </a:rPr>
              <a:t>Building Height: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83.33’</a:t>
            </a:r>
          </a:p>
          <a:p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r>
              <a:rPr lang="en-US" b="1" dirty="0" smtClean="0">
                <a:solidFill>
                  <a:schemeClr val="tx2"/>
                </a:solidFill>
                <a:latin typeface="+mn-lt"/>
              </a:rPr>
              <a:t>Number of Stories: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5 </a:t>
            </a:r>
          </a:p>
          <a:p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r>
              <a:rPr lang="en-US" b="1" dirty="0" smtClean="0">
                <a:solidFill>
                  <a:schemeClr val="tx2"/>
                </a:solidFill>
                <a:latin typeface="+mn-lt"/>
              </a:rPr>
              <a:t>Size: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659,554 GSF</a:t>
            </a:r>
          </a:p>
          <a:p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r>
              <a:rPr lang="en-US" b="1" dirty="0" smtClean="0">
                <a:solidFill>
                  <a:schemeClr val="tx2"/>
                </a:solidFill>
                <a:latin typeface="+mn-lt"/>
              </a:rPr>
              <a:t>Occupancy: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Office and Retail</a:t>
            </a:r>
          </a:p>
          <a:p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r>
              <a:rPr lang="en-US" b="1" dirty="0" smtClean="0">
                <a:solidFill>
                  <a:schemeClr val="tx2"/>
                </a:solidFill>
                <a:latin typeface="+mn-lt"/>
              </a:rPr>
              <a:t>Location: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Great Lakes Region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0634" y="2719647"/>
            <a:ext cx="9143292" cy="415843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114168" y="6591044"/>
            <a:ext cx="7331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Image Courtesy: RTKL and The Village Newspaper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103637" y="471814"/>
            <a:ext cx="41899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+mn-lt"/>
              </a:rPr>
              <a:t>Cost: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Withheld at owner’s request</a:t>
            </a:r>
          </a:p>
          <a:p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r>
              <a:rPr lang="en-US" b="1" dirty="0" smtClean="0">
                <a:solidFill>
                  <a:schemeClr val="tx2"/>
                </a:solidFill>
                <a:latin typeface="+mn-lt"/>
              </a:rPr>
              <a:t>Dates of Construction: </a:t>
            </a: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August 2014- Spring 2016</a:t>
            </a:r>
          </a:p>
          <a:p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r>
              <a:rPr lang="en-US" b="1" dirty="0" smtClean="0">
                <a:solidFill>
                  <a:schemeClr val="tx2"/>
                </a:solidFill>
                <a:latin typeface="+mn-lt"/>
              </a:rPr>
              <a:t>Project Delivery Type: </a:t>
            </a: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Design-Bid Build</a:t>
            </a: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9494419" y="958629"/>
            <a:ext cx="4498807" cy="5800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08205" y="107675"/>
            <a:ext cx="8548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  <a:latin typeface="+mj-lt"/>
              </a:rPr>
              <a:t>Introduction</a:t>
            </a:r>
            <a:endParaRPr lang="en-US" sz="3200" b="1" u="sng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417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8363" y="10043"/>
            <a:ext cx="9144000" cy="6858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54142" y="-2750"/>
            <a:ext cx="9324473" cy="6860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700" y="137881"/>
            <a:ext cx="85344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Corporate Headquarters</a:t>
            </a:r>
            <a:endParaRPr lang="en-US" sz="2400" dirty="0" smtClean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Introduction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Problem Statement and Solution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Structural Depth</a:t>
            </a:r>
          </a:p>
          <a:p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Green Roof Breadth</a:t>
            </a:r>
          </a:p>
          <a:p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Loading and Framing</a:t>
            </a:r>
          </a:p>
          <a:p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Design and Materials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Enclosures Breadth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Conclusion</a:t>
            </a:r>
          </a:p>
          <a:p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342142" y="56857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+mj-lt"/>
              </a:rPr>
              <a:t>	</a:t>
            </a: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90021" y="119660"/>
            <a:ext cx="9698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Green Roof Breadth- Design and Materials</a:t>
            </a:r>
            <a:endParaRPr lang="en-US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59926" y="10043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723320" y="1007479"/>
            <a:ext cx="7772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Design focused around new feature planter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T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akes a form symbolic to the building owner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F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eatures plants local to the building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Walkways shown are 5’ wide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Holland pavers for patio area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Easy snow removal due to smooth surface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Engineered fill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Filters rainwater and buffers acid rain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4580" y="188162"/>
            <a:ext cx="6219870" cy="5959611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4"/>
          <a:stretch>
            <a:fillRect/>
          </a:stretch>
        </p:blipFill>
        <p:spPr>
          <a:xfrm>
            <a:off x="18319148" y="4305898"/>
            <a:ext cx="1560830" cy="1095375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18312681" y="3017737"/>
            <a:ext cx="1458595" cy="1095375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6"/>
          <a:stretch>
            <a:fillRect/>
          </a:stretch>
        </p:blipFill>
        <p:spPr>
          <a:xfrm>
            <a:off x="16500849" y="801441"/>
            <a:ext cx="1310005" cy="1114425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7"/>
          <a:stretch>
            <a:fillRect/>
          </a:stretch>
        </p:blipFill>
        <p:spPr>
          <a:xfrm>
            <a:off x="18304130" y="1695223"/>
            <a:ext cx="1824355" cy="1114425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8"/>
          <a:stretch>
            <a:fillRect/>
          </a:stretch>
        </p:blipFill>
        <p:spPr>
          <a:xfrm>
            <a:off x="18303223" y="5573318"/>
            <a:ext cx="1497965" cy="1122680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9"/>
          <a:stretch>
            <a:fillRect/>
          </a:stretch>
        </p:blipFill>
        <p:spPr>
          <a:xfrm>
            <a:off x="16505599" y="2210052"/>
            <a:ext cx="1390650" cy="1118235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10"/>
          <a:stretch>
            <a:fillRect/>
          </a:stretch>
        </p:blipFill>
        <p:spPr>
          <a:xfrm>
            <a:off x="16486070" y="3636290"/>
            <a:ext cx="1352550" cy="1339215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11"/>
          <a:stretch>
            <a:fillRect/>
          </a:stretch>
        </p:blipFill>
        <p:spPr>
          <a:xfrm>
            <a:off x="16550968" y="5323659"/>
            <a:ext cx="1095375" cy="132905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12"/>
          <a:stretch>
            <a:fillRect/>
          </a:stretch>
        </p:blipFill>
        <p:spPr>
          <a:xfrm>
            <a:off x="18323895" y="223983"/>
            <a:ext cx="1906905" cy="12573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0726400" y="188162"/>
            <a:ext cx="0" cy="591303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0974580" y="6339610"/>
            <a:ext cx="621987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3714544" y="6339610"/>
            <a:ext cx="7399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152’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010102" y="2792535"/>
            <a:ext cx="7399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152’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8" name="Picture 27"/>
          <p:cNvPicPr/>
          <p:nvPr/>
        </p:nvPicPr>
        <p:blipFill>
          <a:blip r:embed="rId13"/>
          <a:stretch>
            <a:fillRect/>
          </a:stretch>
        </p:blipFill>
        <p:spPr>
          <a:xfrm>
            <a:off x="9731138" y="4485354"/>
            <a:ext cx="1724025" cy="1729740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14"/>
          <a:stretch>
            <a:fillRect/>
          </a:stretch>
        </p:blipFill>
        <p:spPr>
          <a:xfrm>
            <a:off x="12079719" y="4575946"/>
            <a:ext cx="4099560" cy="149542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3188444" y="2206518"/>
            <a:ext cx="1932863" cy="2070317"/>
          </a:xfrm>
          <a:prstGeom prst="ellipse">
            <a:avLst/>
          </a:prstGeom>
          <a:solidFill>
            <a:schemeClr val="tx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107400" y="6555053"/>
            <a:ext cx="22903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Design obscured for privacy reasons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0167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262938" y="-10043"/>
            <a:ext cx="9172074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18435" y="-10043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8363" y="10043"/>
            <a:ext cx="9144000" cy="6858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54142" y="-2750"/>
            <a:ext cx="9336505" cy="6860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7519" y="10043"/>
            <a:ext cx="85344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Corporate Headquarters</a:t>
            </a:r>
            <a:endParaRPr lang="en-US" sz="2400" dirty="0" smtClean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Introduction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Problem Statement and Solution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Structural Depth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Gravity System</a:t>
            </a:r>
          </a:p>
          <a:p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Lateral System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Green Roof Breadth</a:t>
            </a:r>
          </a:p>
          <a:p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Enclosures Breadth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Conclusion</a:t>
            </a:r>
          </a:p>
          <a:p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342142" y="56857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+mj-lt"/>
              </a:rPr>
              <a:t>	</a:t>
            </a: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93705" y="2106373"/>
            <a:ext cx="8548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chemeClr val="tx2"/>
                </a:solidFill>
                <a:latin typeface="+mj-lt"/>
              </a:rPr>
              <a:t>Enclosures Breadth</a:t>
            </a:r>
            <a:endParaRPr lang="en-US" sz="5400" b="1" u="sng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4142" y="373705"/>
            <a:ext cx="7772400" cy="609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1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8363" y="10043"/>
            <a:ext cx="9144000" cy="6858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54142" y="-2750"/>
            <a:ext cx="9324473" cy="6860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700" y="137881"/>
            <a:ext cx="85344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Corporate Headquarters</a:t>
            </a:r>
            <a:endParaRPr lang="en-US" sz="2400" dirty="0" smtClean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Introduction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Problem Statement and Solution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Structural Depth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Green Roof Breadth</a:t>
            </a:r>
          </a:p>
          <a:p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Enclosures Breadth</a:t>
            </a:r>
          </a:p>
          <a:p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Membrane Comparison</a:t>
            </a:r>
          </a:p>
          <a:p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Water Testing and Drainage Plan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Conclusion</a:t>
            </a:r>
          </a:p>
          <a:p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342142" y="56857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+mj-lt"/>
              </a:rPr>
              <a:t>	</a:t>
            </a: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41469" y="104405"/>
            <a:ext cx="9698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Enclosures Breadth</a:t>
            </a:r>
            <a:endParaRPr lang="en-US" sz="3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59926" y="10043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754508" y="783542"/>
            <a:ext cx="8293016" cy="855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American </a:t>
            </a:r>
            <a:r>
              <a:rPr lang="en-US" u="sng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Hydrotech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MM6125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Resists animal droppings </a:t>
            </a:r>
            <a:r>
              <a:rPr lang="en-US" dirty="0" smtClean="0">
                <a:solidFill>
                  <a:srgbClr val="00B050"/>
                </a:solidFill>
                <a:latin typeface="+mn-lt"/>
              </a:rPr>
              <a:t>(+)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No material failure in 50 years </a:t>
            </a:r>
            <a:r>
              <a:rPr lang="en-US" dirty="0" smtClean="0">
                <a:solidFill>
                  <a:srgbClr val="00B050"/>
                </a:solidFill>
                <a:latin typeface="+mn-lt"/>
              </a:rPr>
              <a:t>(+)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Performed well in fertilizer resistance test </a:t>
            </a:r>
            <a:r>
              <a:rPr lang="en-US" dirty="0" smtClean="0">
                <a:solidFill>
                  <a:srgbClr val="00B050"/>
                </a:solidFill>
                <a:latin typeface="+mn-lt"/>
              </a:rPr>
              <a:t>(+)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Can only be installed through trained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Hydrotech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professionals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(-)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Barret Company ram-Tough 250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Highest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flash point </a:t>
            </a:r>
            <a:r>
              <a:rPr lang="en-US" dirty="0" smtClean="0">
                <a:solidFill>
                  <a:srgbClr val="00B050"/>
                </a:solidFill>
              </a:rPr>
              <a:t>(+)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Highest softening point </a:t>
            </a:r>
            <a:r>
              <a:rPr lang="en-US" dirty="0" smtClean="0">
                <a:solidFill>
                  <a:srgbClr val="00B050"/>
                </a:solidFill>
              </a:rPr>
              <a:t>(+)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Not tested for fertilizer resistance and animal droppings </a:t>
            </a:r>
            <a:r>
              <a:rPr lang="en-US" dirty="0" smtClean="0">
                <a:solidFill>
                  <a:srgbClr val="FF0000"/>
                </a:solidFill>
              </a:rPr>
              <a:t>(-)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r>
              <a:rPr lang="en-US" u="sng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Tremco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u="sng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TREMproof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6100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Manufactured near the project site </a:t>
            </a:r>
            <a:r>
              <a:rPr lang="en-US" dirty="0" smtClean="0">
                <a:solidFill>
                  <a:srgbClr val="00B050"/>
                </a:solidFill>
              </a:rPr>
              <a:t>(+)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Second highest flash point </a:t>
            </a:r>
            <a:r>
              <a:rPr lang="en-US" dirty="0" smtClean="0">
                <a:solidFill>
                  <a:srgbClr val="00B050"/>
                </a:solidFill>
              </a:rPr>
              <a:t>(+)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Performed well in a pinhole test </a:t>
            </a:r>
            <a:r>
              <a:rPr lang="en-US" dirty="0" smtClean="0">
                <a:solidFill>
                  <a:srgbClr val="00B050"/>
                </a:solidFill>
              </a:rPr>
              <a:t>(+)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Requires special authorization to be applied over lightweight concrete topping </a:t>
            </a:r>
            <a:r>
              <a:rPr lang="en-US" dirty="0">
                <a:solidFill>
                  <a:srgbClr val="FF0000"/>
                </a:solidFill>
              </a:rPr>
              <a:t>(-)</a:t>
            </a: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endParaRPr lang="en-US" u="sng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526908" y="107155"/>
            <a:ext cx="9698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Membrane Comparison</a:t>
            </a:r>
            <a:endParaRPr lang="en-US" sz="32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3"/>
          <a:stretch>
            <a:fillRect/>
          </a:stretch>
        </p:blipFill>
        <p:spPr>
          <a:xfrm>
            <a:off x="18516600" y="951395"/>
            <a:ext cx="5324475" cy="1946275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8142" y="1329220"/>
            <a:ext cx="2438400" cy="3136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/>
          <p:cNvPicPr/>
          <p:nvPr/>
        </p:nvPicPr>
        <p:blipFill>
          <a:blip r:embed="rId5"/>
          <a:stretch>
            <a:fillRect/>
          </a:stretch>
        </p:blipFill>
        <p:spPr>
          <a:xfrm>
            <a:off x="18639924" y="3843773"/>
            <a:ext cx="4592955" cy="22574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413579" y="2907713"/>
            <a:ext cx="21957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MM6125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712913" y="4466120"/>
            <a:ext cx="21957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ram-Tough 250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38519" y="6141567"/>
            <a:ext cx="21957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  <a:latin typeface="+mn-lt"/>
              </a:rPr>
              <a:t>TREMproof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6100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481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8363" y="10043"/>
            <a:ext cx="9144000" cy="6858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54142" y="-2750"/>
            <a:ext cx="9324473" cy="6860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700" y="137881"/>
            <a:ext cx="85344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Corporate Headquarters</a:t>
            </a:r>
            <a:endParaRPr lang="en-US" sz="2400" dirty="0" smtClean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Introduction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Problem Statement and Solution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Structural Depth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Green Roof Breadth</a:t>
            </a:r>
          </a:p>
          <a:p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Enclosures Breadth</a:t>
            </a:r>
          </a:p>
          <a:p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Membrane Comparison</a:t>
            </a:r>
          </a:p>
          <a:p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Water Testing and Drainage Plan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Conclusion</a:t>
            </a:r>
          </a:p>
          <a:p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342142" y="56857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+mj-lt"/>
              </a:rPr>
              <a:t>	</a:t>
            </a: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41469" y="104405"/>
            <a:ext cx="9698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Enclosures Breadth</a:t>
            </a:r>
            <a:endParaRPr lang="en-US" sz="3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75968" y="-2750"/>
            <a:ext cx="9144000" cy="68707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/>
          <p:nvPr/>
        </p:nvPicPr>
        <p:blipFill rotWithShape="1">
          <a:blip r:embed="rId3"/>
          <a:srcRect r="26019" b="9994"/>
          <a:stretch/>
        </p:blipFill>
        <p:spPr>
          <a:xfrm>
            <a:off x="15116771" y="1199630"/>
            <a:ext cx="5318320" cy="48963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462836" y="783542"/>
            <a:ext cx="7772400" cy="787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Leakage Test- ASTM D7281-07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Requires leakage test apparatus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7 day test procedure under 6” of water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Utilizes pressurized air (6.9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kPa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)</a:t>
            </a:r>
          </a:p>
          <a:p>
            <a:endParaRPr lang="en-US" u="sng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Flood Test- ASTM D5957-98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Courtyard test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Performed after membrane installation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Requires drains to be plugged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24-72 hour test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1-4” water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New Drainage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one drain per bay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16 drains total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1520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sq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ft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of membrane area per drain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Tie drains into existing system</a:t>
            </a:r>
          </a:p>
          <a:p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4"/>
          <a:stretch>
            <a:fillRect/>
          </a:stretch>
        </p:blipFill>
        <p:spPr>
          <a:xfrm>
            <a:off x="22096840" y="689180"/>
            <a:ext cx="4489283" cy="1905000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5"/>
          <a:stretch>
            <a:fillRect/>
          </a:stretch>
        </p:blipFill>
        <p:spPr>
          <a:xfrm>
            <a:off x="22666383" y="2772906"/>
            <a:ext cx="3350199" cy="390035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526908" y="79670"/>
            <a:ext cx="9698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Water Testing and Drainage Plan</a:t>
            </a:r>
            <a:endParaRPr lang="en-US" sz="32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664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8363" y="10043"/>
            <a:ext cx="9144000" cy="6858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54142" y="-2750"/>
            <a:ext cx="9324473" cy="6860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700" y="137881"/>
            <a:ext cx="853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Corporate Headquarters</a:t>
            </a:r>
            <a:endParaRPr lang="en-US" sz="2400" dirty="0" smtClean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Introduction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Problem Statement and Solution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Structural Depth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Green Roof Breadth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Enclosures Breadth</a:t>
            </a:r>
          </a:p>
          <a:p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Conclusion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342142" y="56857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+mj-lt"/>
              </a:rPr>
              <a:t>	</a:t>
            </a: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259926" y="10043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605210" y="968878"/>
            <a:ext cx="7772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More office space was created on the upper three floors of the building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Approximately 2,000 </a:t>
            </a:r>
            <a:r>
              <a:rPr lang="en-US" dirty="0" err="1" smtClean="0">
                <a:solidFill>
                  <a:schemeClr val="tx2"/>
                </a:solidFill>
                <a:latin typeface="+mn-lt"/>
              </a:rPr>
              <a:t>sq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+mn-lt"/>
              </a:rPr>
              <a:t>ft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per floor, 6,000 </a:t>
            </a:r>
            <a:r>
              <a:rPr lang="en-US" dirty="0" err="1" smtClean="0">
                <a:solidFill>
                  <a:schemeClr val="tx2"/>
                </a:solidFill>
                <a:latin typeface="+mn-lt"/>
              </a:rPr>
              <a:t>sq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+mn-lt"/>
              </a:rPr>
              <a:t>ft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total</a:t>
            </a:r>
          </a:p>
          <a:p>
            <a:pPr lvl="1"/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 new gravity and lateral system were created</a:t>
            </a:r>
          </a:p>
          <a:p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Total drift and story drift decreased</a:t>
            </a:r>
          </a:p>
          <a:p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Courtyard green roof redesigned</a:t>
            </a:r>
          </a:p>
          <a:p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New watertight assembly chosen</a:t>
            </a:r>
            <a:endParaRPr lang="en-US" dirty="0">
              <a:solidFill>
                <a:schemeClr val="tx2"/>
              </a:solidFill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763" y="382373"/>
            <a:ext cx="7772400" cy="609050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193376" y="6081145"/>
            <a:ext cx="7331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Image Courtesy: RTKL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69855" y="113792"/>
            <a:ext cx="8548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chemeClr val="tx2"/>
                </a:solidFill>
                <a:latin typeface="+mj-lt"/>
              </a:rPr>
              <a:t>Conclusion</a:t>
            </a:r>
            <a:endParaRPr lang="en-US" sz="3200" u="sng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998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8363" y="10043"/>
            <a:ext cx="9144000" cy="6858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54142" y="-2750"/>
            <a:ext cx="9324473" cy="6860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700" y="137881"/>
            <a:ext cx="853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Corporate Headquarters</a:t>
            </a:r>
            <a:endParaRPr lang="en-US" sz="2400" dirty="0" smtClean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Introduction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Problem Statement and Solution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Structural Depth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Green Roof Breadth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Enclosures Breadth</a:t>
            </a:r>
          </a:p>
          <a:p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Conclusion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342142" y="56857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+mj-lt"/>
              </a:rPr>
              <a:t>	</a:t>
            </a: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469855" y="113792"/>
            <a:ext cx="8548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chemeClr val="tx2"/>
                </a:solidFill>
                <a:latin typeface="+mj-lt"/>
              </a:rPr>
              <a:t>Acknowledgements</a:t>
            </a:r>
            <a:endParaRPr lang="en-US" sz="3200" u="sng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59926" y="10043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774655" y="1594057"/>
            <a:ext cx="7772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+mn-lt"/>
              </a:rPr>
              <a:t>RTKL Corporation</a:t>
            </a:r>
          </a:p>
          <a:p>
            <a:pPr algn="ctr"/>
            <a:endParaRPr lang="en-US" dirty="0">
              <a:solidFill>
                <a:schemeClr val="tx2"/>
              </a:solidFill>
              <a:latin typeface="+mn-lt"/>
            </a:endParaRPr>
          </a:p>
          <a:p>
            <a:pPr algn="ctr"/>
            <a:r>
              <a:rPr lang="en-US" dirty="0" smtClean="0">
                <a:solidFill>
                  <a:schemeClr val="tx2"/>
                </a:solidFill>
                <a:latin typeface="+mn-lt"/>
              </a:rPr>
              <a:t>WJE Cleveland</a:t>
            </a:r>
          </a:p>
          <a:p>
            <a:pPr algn="ctr"/>
            <a:endParaRPr lang="en-US" dirty="0">
              <a:solidFill>
                <a:schemeClr val="tx2"/>
              </a:solidFill>
              <a:latin typeface="+mn-lt"/>
            </a:endParaRPr>
          </a:p>
          <a:p>
            <a:pPr algn="ctr"/>
            <a:r>
              <a:rPr lang="en-US" dirty="0" smtClean="0">
                <a:solidFill>
                  <a:schemeClr val="tx2"/>
                </a:solidFill>
                <a:latin typeface="+mn-lt"/>
              </a:rPr>
              <a:t>AE Faculty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  <a:latin typeface="+mn-lt"/>
              </a:rPr>
              <a:t>Heather </a:t>
            </a:r>
            <a:r>
              <a:rPr lang="en-US" dirty="0" err="1" smtClean="0">
                <a:solidFill>
                  <a:schemeClr val="tx2"/>
                </a:solidFill>
                <a:latin typeface="+mn-lt"/>
              </a:rPr>
              <a:t>Sustersic</a:t>
            </a: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algn="ctr"/>
            <a:endParaRPr lang="en-US" dirty="0">
              <a:solidFill>
                <a:schemeClr val="tx2"/>
              </a:solidFill>
              <a:latin typeface="+mn-lt"/>
            </a:endParaRPr>
          </a:p>
          <a:p>
            <a:pPr algn="ctr"/>
            <a:r>
              <a:rPr lang="en-US" dirty="0" smtClean="0">
                <a:solidFill>
                  <a:schemeClr val="tx2"/>
                </a:solidFill>
                <a:latin typeface="+mn-lt"/>
              </a:rPr>
              <a:t>AE 2015</a:t>
            </a:r>
          </a:p>
          <a:p>
            <a:pPr algn="ctr"/>
            <a:endParaRPr lang="en-US" dirty="0">
              <a:solidFill>
                <a:schemeClr val="tx2"/>
              </a:solidFill>
              <a:latin typeface="+mn-lt"/>
            </a:endParaRPr>
          </a:p>
          <a:p>
            <a:pPr algn="ctr"/>
            <a:r>
              <a:rPr lang="en-US" dirty="0" smtClean="0">
                <a:solidFill>
                  <a:schemeClr val="tx2"/>
                </a:solidFill>
                <a:latin typeface="+mn-lt"/>
              </a:rPr>
              <a:t>Family and Friends</a:t>
            </a:r>
          </a:p>
          <a:p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763" y="382373"/>
            <a:ext cx="7772400" cy="609050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193376" y="6081145"/>
            <a:ext cx="7331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Image Courtesy: RTKL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3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8363" y="10043"/>
            <a:ext cx="9144000" cy="6858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54142" y="-2750"/>
            <a:ext cx="9324473" cy="6860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700" y="137881"/>
            <a:ext cx="853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Corporate Headquarters</a:t>
            </a:r>
            <a:endParaRPr lang="en-US" sz="2400" dirty="0" smtClean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Introduction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Problem Statement and Solution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Structural Depth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Green Roof Breadth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Enclosures Breadth</a:t>
            </a:r>
          </a:p>
          <a:p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Conclusion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342142" y="56857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+mj-lt"/>
              </a:rPr>
              <a:t>	</a:t>
            </a: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259926" y="10043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829800" y="1536311"/>
            <a:ext cx="77724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+mn-lt"/>
              </a:rPr>
              <a:t>Questions</a:t>
            </a:r>
            <a:endParaRPr lang="en-US" sz="3600" dirty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595" y="2695584"/>
            <a:ext cx="9143292" cy="415843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528781" y="6552519"/>
            <a:ext cx="7331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Image Courtesy: RTKL and The Village Newspaper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279979" y="-2749"/>
            <a:ext cx="9144000" cy="6860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060026" y="1102538"/>
            <a:ext cx="790274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AE Senior Thesis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April 13</a:t>
            </a:r>
            <a:r>
              <a:rPr lang="en-US" sz="3600" baseline="30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th</a:t>
            </a:r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, 2015</a:t>
            </a:r>
          </a:p>
          <a:p>
            <a:pPr algn="ctr"/>
            <a:endParaRPr lang="en-US" sz="3600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</a:endParaRPr>
          </a:p>
          <a:p>
            <a:pPr algn="ctr"/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Mary Julia Haverty</a:t>
            </a:r>
          </a:p>
          <a:p>
            <a:pPr algn="ctr"/>
            <a:endParaRPr lang="en-US" sz="3600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</a:endParaRPr>
          </a:p>
          <a:p>
            <a:pPr algn="ctr"/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Structural Option</a:t>
            </a:r>
          </a:p>
          <a:p>
            <a:pPr algn="ctr"/>
            <a:endParaRPr lang="en-US" sz="3600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</a:endParaRPr>
          </a:p>
          <a:p>
            <a:pPr algn="ctr"/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Advisor H. </a:t>
            </a:r>
            <a:r>
              <a:rPr lang="en-US" sz="36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Sustersic</a:t>
            </a:r>
            <a:endParaRPr lang="en-US" sz="3600" dirty="0" smtClean="0">
              <a:solidFill>
                <a:schemeClr val="tx2">
                  <a:lumMod val="20000"/>
                  <a:lumOff val="80000"/>
                </a:schemeClr>
              </a:solidFill>
              <a:latin typeface="+mj-lt"/>
            </a:endParaRP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811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18435" y="-10043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8363" y="10043"/>
            <a:ext cx="9144000" cy="6858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54142" y="-2750"/>
            <a:ext cx="9336505" cy="6860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7519" y="10043"/>
            <a:ext cx="85344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Corporate Headquarters</a:t>
            </a:r>
            <a:endParaRPr lang="en-US" sz="2400" dirty="0" smtClean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Introduction</a:t>
            </a:r>
          </a:p>
          <a:p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Existing Structural System</a:t>
            </a:r>
          </a:p>
          <a:p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Gravity System</a:t>
            </a:r>
          </a:p>
          <a:p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	Lateral System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Problem Statement and Solution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Structural Depth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Gravity System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Lateral System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Green Roof Breadth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Enclosures Breadth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Conclusion</a:t>
            </a:r>
          </a:p>
          <a:p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342142" y="56857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+mj-lt"/>
              </a:rPr>
              <a:t>	</a:t>
            </a: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259926" y="-10043"/>
            <a:ext cx="9172074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388734" y="226369"/>
            <a:ext cx="3184266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  <a:latin typeface="+mn-lt"/>
              </a:rPr>
              <a:t>Gravity System</a:t>
            </a:r>
          </a:p>
          <a:p>
            <a:endParaRPr lang="en-US" b="1" u="sng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Composite Steel Beams and Girders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beams spaced at 12.67’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average camber 1”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Average beam size W24x55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Average girder size W24x68</a:t>
            </a:r>
          </a:p>
          <a:p>
            <a:pPr lvl="1"/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Wide Flange Columns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s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pliced at level 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Average column size W14x90</a:t>
            </a:r>
            <a:endParaRPr lang="en-US" dirty="0">
              <a:solidFill>
                <a:schemeClr val="tx2"/>
              </a:solidFill>
              <a:latin typeface="+mn-lt"/>
            </a:endParaRPr>
          </a:p>
          <a:p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lvl="1"/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lvl="1"/>
            <a:endParaRPr lang="en-US" dirty="0">
              <a:solidFill>
                <a:schemeClr val="tx2"/>
              </a:solidFill>
              <a:latin typeface="+mn-lt"/>
            </a:endParaRPr>
          </a:p>
          <a:p>
            <a:endParaRPr lang="en-US" b="1" u="sng" dirty="0" smtClean="0">
              <a:solidFill>
                <a:schemeClr val="tx2"/>
              </a:solidFill>
              <a:latin typeface="+mn-lt"/>
            </a:endParaRPr>
          </a:p>
          <a:p>
            <a:endParaRPr lang="en-US" u="sng" dirty="0" smtClean="0">
              <a:solidFill>
                <a:schemeClr val="tx2"/>
              </a:solidFill>
              <a:latin typeface="+mn-lt"/>
            </a:endParaRP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16855" y="-26960"/>
            <a:ext cx="8548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  <a:latin typeface="+mj-lt"/>
              </a:rPr>
              <a:t>Existing Structural System</a:t>
            </a:r>
            <a:endParaRPr lang="en-US" sz="3200" b="1" u="sng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2951" y="804541"/>
            <a:ext cx="3957047" cy="35526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7176" y="938211"/>
            <a:ext cx="4010025" cy="4295775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7691" y="5071362"/>
            <a:ext cx="1343025" cy="12382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620116" y="2779092"/>
            <a:ext cx="794989" cy="831189"/>
          </a:xfrm>
          <a:prstGeom prst="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9264563" y="5562600"/>
            <a:ext cx="3581400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8745200" y="1327786"/>
            <a:ext cx="0" cy="373380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0936786" y="5685700"/>
            <a:ext cx="7158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38’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215641" y="2655211"/>
            <a:ext cx="7158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40’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95125" y="574732"/>
            <a:ext cx="4731358" cy="529266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3239410" y="1905000"/>
            <a:ext cx="4558284" cy="228600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3239410" y="3537324"/>
            <a:ext cx="4558284" cy="228600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3239410" y="4758613"/>
            <a:ext cx="4558284" cy="228600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162"/>
          <p:cNvSpPr txBox="1"/>
          <p:nvPr/>
        </p:nvSpPr>
        <p:spPr>
          <a:xfrm>
            <a:off x="23870498" y="4689093"/>
            <a:ext cx="730471" cy="9516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n>
                  <a:noFill/>
                </a:ln>
                <a:solidFill>
                  <a:schemeClr val="tx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3874564" y="4709379"/>
            <a:ext cx="8021" cy="458124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195125" y="557815"/>
            <a:ext cx="4731358" cy="43088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n-lt"/>
              </a:rPr>
              <a:t>Design Loads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282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259926" y="-10043"/>
            <a:ext cx="9172074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/>
          <p:nvPr/>
        </p:nvPicPr>
        <p:blipFill>
          <a:blip r:embed="rId3"/>
          <a:stretch>
            <a:fillRect/>
          </a:stretch>
        </p:blipFill>
        <p:spPr>
          <a:xfrm>
            <a:off x="21051688" y="864202"/>
            <a:ext cx="5943600" cy="53397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18435" y="-10043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8363" y="10043"/>
            <a:ext cx="9144000" cy="6858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54142" y="-2750"/>
            <a:ext cx="9336505" cy="6860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7519" y="10043"/>
            <a:ext cx="85344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Corporate Headquarters</a:t>
            </a:r>
            <a:endParaRPr lang="en-US" sz="2400" dirty="0" smtClean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Introduction</a:t>
            </a:r>
          </a:p>
          <a:p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Existing Structural System</a:t>
            </a:r>
          </a:p>
          <a:p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Gravity System</a:t>
            </a:r>
          </a:p>
          <a:p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Lateral System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Problem Statement and Solution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Structural Depth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Gravity System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Lateral System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Green Roof Breadth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Enclosures Breadth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Conclusion</a:t>
            </a:r>
          </a:p>
          <a:p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342142" y="56857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+mj-lt"/>
              </a:rPr>
              <a:t>	</a:t>
            </a: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859471" y="265427"/>
            <a:ext cx="6677677" cy="855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  <a:latin typeface="+mn-lt"/>
              </a:rPr>
              <a:t>Lateral System</a:t>
            </a:r>
          </a:p>
          <a:p>
            <a:endParaRPr lang="en-US" b="1" u="sng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Steel braced frames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Two in each corner of the building, eight total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Wind Loading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V=90 mph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B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ase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s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hear East-West= 423.16 kips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B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ase shear North-South= 353.62 kips </a:t>
            </a:r>
          </a:p>
          <a:p>
            <a:endParaRPr lang="en-US" dirty="0">
              <a:solidFill>
                <a:schemeClr val="tx2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Seismic Loading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Site Class 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Seismic Design Category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B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ase shear 572.35 kips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endParaRPr lang="en-US" dirty="0">
              <a:solidFill>
                <a:schemeClr val="tx2"/>
              </a:solidFill>
              <a:latin typeface="+mn-lt"/>
            </a:endParaRPr>
          </a:p>
          <a:p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lvl="1"/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lvl="1"/>
            <a:endParaRPr lang="en-US" dirty="0">
              <a:solidFill>
                <a:schemeClr val="tx2"/>
              </a:solidFill>
              <a:latin typeface="+mn-lt"/>
            </a:endParaRPr>
          </a:p>
          <a:p>
            <a:endParaRPr lang="en-US" b="1" u="sng" dirty="0" smtClean="0">
              <a:solidFill>
                <a:schemeClr val="tx2"/>
              </a:solidFill>
              <a:latin typeface="+mn-lt"/>
            </a:endParaRPr>
          </a:p>
          <a:p>
            <a:endParaRPr lang="en-US" u="sng" dirty="0" smtClean="0">
              <a:solidFill>
                <a:schemeClr val="tx2"/>
              </a:solidFill>
              <a:latin typeface="+mn-lt"/>
            </a:endParaRP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85656" y="45084"/>
            <a:ext cx="8548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  <a:latin typeface="+mj-lt"/>
              </a:rPr>
              <a:t>Existing Structural System</a:t>
            </a:r>
            <a:endParaRPr lang="en-US" sz="3200" b="1" u="sng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4"/>
          <a:stretch>
            <a:fillRect/>
          </a:stretch>
        </p:blipFill>
        <p:spPr>
          <a:xfrm>
            <a:off x="14707159" y="1836074"/>
            <a:ext cx="5750154" cy="468062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539960" y="4411344"/>
            <a:ext cx="381000" cy="50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2881590" y="4411344"/>
            <a:ext cx="45085" cy="5016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22868890" y="1980564"/>
            <a:ext cx="68580" cy="4229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22853650" y="2395854"/>
            <a:ext cx="396240" cy="800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5984200" y="2145664"/>
            <a:ext cx="45085" cy="7912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612090" y="2494914"/>
            <a:ext cx="396240" cy="457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5669240" y="4525644"/>
            <a:ext cx="45720" cy="39243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5673050" y="4521834"/>
            <a:ext cx="373380" cy="4508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Text Box 162"/>
          <p:cNvSpPr txBox="1"/>
          <p:nvPr/>
        </p:nvSpPr>
        <p:spPr>
          <a:xfrm>
            <a:off x="23800959" y="6203917"/>
            <a:ext cx="730471" cy="9516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n>
                  <a:noFill/>
                </a:ln>
                <a:solidFill>
                  <a:schemeClr val="tx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23805025" y="6224203"/>
            <a:ext cx="8021" cy="458124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32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262938" y="-10043"/>
            <a:ext cx="9172074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18435" y="-10043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8363" y="10043"/>
            <a:ext cx="9144000" cy="6858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54142" y="-2750"/>
            <a:ext cx="9336505" cy="6860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7519" y="10043"/>
            <a:ext cx="85344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Corporate Headquarters</a:t>
            </a:r>
            <a:endParaRPr lang="en-US" sz="2400" dirty="0" smtClean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Introduction</a:t>
            </a:r>
          </a:p>
          <a:p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Problem Statement and Solution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Structural Depth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Gravity System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Lateral System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Green Roof Breadth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Enclosures Breadth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Conclusion</a:t>
            </a:r>
          </a:p>
          <a:p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342142" y="56857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+mj-lt"/>
              </a:rPr>
              <a:t>	</a:t>
            </a: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651819" y="1032484"/>
            <a:ext cx="667767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+mn-lt"/>
              </a:rPr>
              <a:t>Scenario:</a:t>
            </a: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Owner has requested more office space </a:t>
            </a:r>
          </a:p>
          <a:p>
            <a:endParaRPr lang="en-US" dirty="0">
              <a:solidFill>
                <a:schemeClr val="tx2"/>
              </a:solidFill>
              <a:latin typeface="+mn-lt"/>
            </a:endParaRPr>
          </a:p>
          <a:p>
            <a:r>
              <a:rPr lang="en-US" b="1" dirty="0" smtClean="0">
                <a:solidFill>
                  <a:schemeClr val="tx2"/>
                </a:solidFill>
                <a:latin typeface="+mn-lt"/>
              </a:rPr>
              <a:t>Goals:</a:t>
            </a: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1. Reshape courtyard green roof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Aid in design process, more regular bays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Remove tree area to reduce dead load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Gain office space on upper three floors</a:t>
            </a:r>
          </a:p>
          <a:p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lvl="1"/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lvl="1"/>
            <a:endParaRPr lang="en-US" dirty="0">
              <a:solidFill>
                <a:schemeClr val="tx2"/>
              </a:solidFill>
              <a:latin typeface="+mn-lt"/>
            </a:endParaRPr>
          </a:p>
          <a:p>
            <a:endParaRPr lang="en-US" b="1" u="sng" dirty="0" smtClean="0">
              <a:solidFill>
                <a:schemeClr val="tx2"/>
              </a:solidFill>
              <a:latin typeface="+mn-lt"/>
            </a:endParaRPr>
          </a:p>
          <a:p>
            <a:endParaRPr lang="en-US" u="sng" dirty="0" smtClean="0">
              <a:solidFill>
                <a:schemeClr val="tx2"/>
              </a:solidFill>
              <a:latin typeface="+mn-lt"/>
            </a:endParaRP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210303"/>
            <a:ext cx="8548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  <a:latin typeface="+mj-lt"/>
              </a:rPr>
              <a:t>Problem Statement</a:t>
            </a:r>
            <a:endParaRPr lang="en-US" sz="3200" b="1" u="sng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4142" y="373705"/>
            <a:ext cx="7772400" cy="609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6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262938" y="-10043"/>
            <a:ext cx="9172074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18435" y="-10043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8363" y="10043"/>
            <a:ext cx="9144000" cy="6858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54142" y="-2750"/>
            <a:ext cx="9336505" cy="6860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7519" y="10043"/>
            <a:ext cx="85344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Corporate Headquarters</a:t>
            </a:r>
            <a:endParaRPr lang="en-US" sz="2400" dirty="0" smtClean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Introduction</a:t>
            </a:r>
          </a:p>
          <a:p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Problem Statement and Solution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Structural Depth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Gravity System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Lateral System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Green Roof Breadth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Enclosures Breadth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Conclusion</a:t>
            </a:r>
          </a:p>
          <a:p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342142" y="56857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+mj-lt"/>
              </a:rPr>
              <a:t>	</a:t>
            </a: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651819" y="1032484"/>
            <a:ext cx="861061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+mn-lt"/>
              </a:rPr>
              <a:t>Scenario:</a:t>
            </a: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Owner has requested more office space </a:t>
            </a:r>
          </a:p>
          <a:p>
            <a:endParaRPr lang="en-US" dirty="0">
              <a:solidFill>
                <a:schemeClr val="tx2"/>
              </a:solidFill>
              <a:latin typeface="+mn-lt"/>
            </a:endParaRPr>
          </a:p>
          <a:p>
            <a:r>
              <a:rPr lang="en-US" b="1" dirty="0" smtClean="0">
                <a:solidFill>
                  <a:schemeClr val="tx2"/>
                </a:solidFill>
                <a:latin typeface="+mn-lt"/>
              </a:rPr>
              <a:t>Goals:</a:t>
            </a: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1. Reshape courtyard green roof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Aid in design process, more regular bays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Remove tree area to reduce dead load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Gain office space on upper three floors</a:t>
            </a: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2. Redesign structural system to support </a:t>
            </a:r>
            <a:r>
              <a:rPr lang="en-US" smtClean="0">
                <a:solidFill>
                  <a:schemeClr val="tx2"/>
                </a:solidFill>
                <a:latin typeface="+mn-lt"/>
              </a:rPr>
              <a:t>new dead load</a:t>
            </a: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Utilize open web steel joists and joist girders</a:t>
            </a:r>
          </a:p>
          <a:p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lvl="1"/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lvl="1"/>
            <a:endParaRPr lang="en-US" dirty="0">
              <a:solidFill>
                <a:schemeClr val="tx2"/>
              </a:solidFill>
              <a:latin typeface="+mn-lt"/>
            </a:endParaRPr>
          </a:p>
          <a:p>
            <a:endParaRPr lang="en-US" b="1" u="sng" dirty="0" smtClean="0">
              <a:solidFill>
                <a:schemeClr val="tx2"/>
              </a:solidFill>
              <a:latin typeface="+mn-lt"/>
            </a:endParaRPr>
          </a:p>
          <a:p>
            <a:endParaRPr lang="en-US" u="sng" dirty="0" smtClean="0">
              <a:solidFill>
                <a:schemeClr val="tx2"/>
              </a:solidFill>
              <a:latin typeface="+mn-lt"/>
            </a:endParaRP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210303"/>
            <a:ext cx="8548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  <a:latin typeface="+mj-lt"/>
              </a:rPr>
              <a:t>Problem Statement</a:t>
            </a:r>
            <a:endParaRPr lang="en-US" sz="3200" b="1" u="sng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4142" y="373705"/>
            <a:ext cx="7772400" cy="609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5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262938" y="-10043"/>
            <a:ext cx="9172074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18435" y="-10043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8363" y="10043"/>
            <a:ext cx="9144000" cy="6858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54142" y="-2750"/>
            <a:ext cx="9336505" cy="6860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7519" y="10043"/>
            <a:ext cx="85344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Corporate Headquarters</a:t>
            </a:r>
            <a:endParaRPr lang="en-US" sz="2400" dirty="0" smtClean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Introduction</a:t>
            </a:r>
          </a:p>
          <a:p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Problem Statement and Solution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Structural Depth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Gravity System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Lateral System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Green Roof Breadth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Enclosures Breadth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Conclusion</a:t>
            </a:r>
          </a:p>
          <a:p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342142" y="56857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+mj-lt"/>
              </a:rPr>
              <a:t>	</a:t>
            </a: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651819" y="1032484"/>
            <a:ext cx="8252677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+mn-lt"/>
              </a:rPr>
              <a:t>Scenario:</a:t>
            </a: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Owner has requested more office space </a:t>
            </a:r>
          </a:p>
          <a:p>
            <a:endParaRPr lang="en-US" dirty="0">
              <a:solidFill>
                <a:schemeClr val="tx2"/>
              </a:solidFill>
              <a:latin typeface="+mn-lt"/>
            </a:endParaRPr>
          </a:p>
          <a:p>
            <a:r>
              <a:rPr lang="en-US" b="1" dirty="0" smtClean="0">
                <a:solidFill>
                  <a:schemeClr val="tx2"/>
                </a:solidFill>
                <a:latin typeface="+mn-lt"/>
              </a:rPr>
              <a:t>Goals:</a:t>
            </a: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1. Reshape courtyard green roof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Aid in design process, more regular bays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Remove tree area to reduce dead load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Gain office space on upper three floors</a:t>
            </a: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2. Redesign structural system to support new dead load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Utilize open web steel joists and joist girders</a:t>
            </a: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3. Explore new planting options and watertight systems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Redesign garden to focus on local plants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Select new waterproofing membrane</a:t>
            </a:r>
            <a:endParaRPr lang="en-US" dirty="0">
              <a:solidFill>
                <a:schemeClr val="tx2"/>
              </a:solidFill>
              <a:latin typeface="+mn-lt"/>
            </a:endParaRPr>
          </a:p>
          <a:p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lvl="1"/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lvl="1"/>
            <a:endParaRPr lang="en-US" dirty="0">
              <a:solidFill>
                <a:schemeClr val="tx2"/>
              </a:solidFill>
              <a:latin typeface="+mn-lt"/>
            </a:endParaRPr>
          </a:p>
          <a:p>
            <a:endParaRPr lang="en-US" b="1" u="sng" dirty="0" smtClean="0">
              <a:solidFill>
                <a:schemeClr val="tx2"/>
              </a:solidFill>
              <a:latin typeface="+mn-lt"/>
            </a:endParaRPr>
          </a:p>
          <a:p>
            <a:endParaRPr lang="en-US" u="sng" dirty="0" smtClean="0">
              <a:solidFill>
                <a:schemeClr val="tx2"/>
              </a:solidFill>
              <a:latin typeface="+mn-lt"/>
            </a:endParaRP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210303"/>
            <a:ext cx="8548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  <a:latin typeface="+mj-lt"/>
              </a:rPr>
              <a:t>Problem Statement</a:t>
            </a:r>
            <a:endParaRPr lang="en-US" sz="3200" b="1" u="sng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4142" y="373705"/>
            <a:ext cx="7772400" cy="609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2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262938" y="-10043"/>
            <a:ext cx="9172074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18435" y="-10043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8363" y="10043"/>
            <a:ext cx="9144000" cy="6858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54142" y="-2750"/>
            <a:ext cx="9336505" cy="6860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7519" y="10043"/>
            <a:ext cx="85344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Corporate Headquarters</a:t>
            </a:r>
            <a:endParaRPr lang="en-US" sz="2400" dirty="0" smtClean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Introduction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Problem Statement and Solution</a:t>
            </a:r>
          </a:p>
          <a:p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Structural Depth</a:t>
            </a:r>
          </a:p>
          <a:p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Gravity System</a:t>
            </a:r>
          </a:p>
          <a:p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Lateral System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Green Roof Breadth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Enclosures Breadth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Conclusion</a:t>
            </a:r>
          </a:p>
          <a:p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342142" y="56857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+mj-lt"/>
              </a:rPr>
              <a:t>	</a:t>
            </a: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93705" y="2106373"/>
            <a:ext cx="8548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chemeClr val="tx2"/>
                </a:solidFill>
                <a:latin typeface="+mj-lt"/>
              </a:rPr>
              <a:t>Gravity System</a:t>
            </a:r>
            <a:endParaRPr lang="en-US" sz="5400" b="1" u="sng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4142" y="373705"/>
            <a:ext cx="7772400" cy="609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6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294015" y="-35629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50015" y="-12793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1863" y="231245"/>
            <a:ext cx="6626500" cy="63927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8363" y="10043"/>
            <a:ext cx="9144000" cy="6858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54142" y="-2750"/>
            <a:ext cx="9324473" cy="6860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700" y="137881"/>
            <a:ext cx="85344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Corporate Headquarters</a:t>
            </a:r>
            <a:endParaRPr lang="en-US" sz="2400" dirty="0" smtClean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Introduction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Problem Statement and Solution</a:t>
            </a:r>
          </a:p>
          <a:p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Structural Depth</a:t>
            </a:r>
          </a:p>
          <a:p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Gravity System</a:t>
            </a:r>
          </a:p>
          <a:p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	Gravity Loads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	Typical Roof Bay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	Typical Floor Bay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	Columns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	Vibration Considerations			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Lateral System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Green Roof Breadth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Enclosures Breadth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Conclusion</a:t>
            </a:r>
          </a:p>
          <a:p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728942" y="237046"/>
            <a:ext cx="8548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Gravity Loads</a:t>
            </a:r>
            <a:endParaRPr lang="en-US" sz="32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4245" y="2133600"/>
            <a:ext cx="6276955" cy="301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4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5752</TotalTime>
  <Words>1530</Words>
  <Application>Microsoft Office PowerPoint</Application>
  <PresentationFormat>Custom</PresentationFormat>
  <Paragraphs>742</Paragraphs>
  <Slides>26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Mary J Haverty</cp:lastModifiedBy>
  <cp:revision>354</cp:revision>
  <cp:lastPrinted>2015-03-30T00:10:00Z</cp:lastPrinted>
  <dcterms:created xsi:type="dcterms:W3CDTF">2006-11-29T18:17:25Z</dcterms:created>
  <dcterms:modified xsi:type="dcterms:W3CDTF">2015-04-22T17:38:57Z</dcterms:modified>
</cp:coreProperties>
</file>